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40"/>
  </p:normalViewPr>
  <p:slideViewPr>
    <p:cSldViewPr snapToGrid="0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7 hidden Spotify features you probably didn't know about | Mashable">
            <a:extLst>
              <a:ext uri="{FF2B5EF4-FFF2-40B4-BE49-F238E27FC236}">
                <a16:creationId xmlns:a16="http://schemas.microsoft.com/office/drawing/2014/main" id="{42C8E03F-AC1A-D047-5C80-15FD1C911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6376" b="32488"/>
          <a:stretch/>
        </p:blipFill>
        <p:spPr bwMode="auto">
          <a:xfrm>
            <a:off x="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Isosceles Triangle 1030">
            <a:extLst>
              <a:ext uri="{FF2B5EF4-FFF2-40B4-BE49-F238E27FC236}">
                <a16:creationId xmlns:a16="http://schemas.microsoft.com/office/drawing/2014/main" id="{3559A5F2-8BE0-4998-A1E4-1B145465A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33" name="Parallelogram 1032">
            <a:extLst>
              <a:ext uri="{FF2B5EF4-FFF2-40B4-BE49-F238E27FC236}">
                <a16:creationId xmlns:a16="http://schemas.microsoft.com/office/drawing/2014/main" id="{3A6596D4-D53C-424F-9F16-CC8686C07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81BB890B-70D4-42FE-A599-6AEF1A42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3842D646-B58C-43C8-8152-01BC782B7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9" name="Rectangle 23">
            <a:extLst>
              <a:ext uri="{FF2B5EF4-FFF2-40B4-BE49-F238E27FC236}">
                <a16:creationId xmlns:a16="http://schemas.microsoft.com/office/drawing/2014/main" id="{9772CABD-4211-42AA-B349-D4002E52F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1" name="Rectangle 25">
            <a:extLst>
              <a:ext uri="{FF2B5EF4-FFF2-40B4-BE49-F238E27FC236}">
                <a16:creationId xmlns:a16="http://schemas.microsoft.com/office/drawing/2014/main" id="{BBD91630-4DBA-4294-8016-FEB5C3B0C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3" name="Isosceles Triangle 1042">
            <a:extLst>
              <a:ext uri="{FF2B5EF4-FFF2-40B4-BE49-F238E27FC236}">
                <a16:creationId xmlns:a16="http://schemas.microsoft.com/office/drawing/2014/main" id="{E67D1587-504D-41BC-9D48-B61257BFB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9E57B-F88E-B45F-7C5E-CC005EC360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Predicting top Songs within Spotify’s Categories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07FCB7-2DED-002E-4559-6ECEB2E0FB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0964" y="4050832"/>
            <a:ext cx="4573037" cy="109689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Colin Fitzgibbons</a:t>
            </a:r>
          </a:p>
        </p:txBody>
      </p:sp>
      <p:sp>
        <p:nvSpPr>
          <p:cNvPr id="1045" name="Rectangle 27">
            <a:extLst>
              <a:ext uri="{FF2B5EF4-FFF2-40B4-BE49-F238E27FC236}">
                <a16:creationId xmlns:a16="http://schemas.microsoft.com/office/drawing/2014/main" id="{8765DD1A-F044-4DE7-8A9B-7C30DC85A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7" name="Rectangle 28">
            <a:extLst>
              <a:ext uri="{FF2B5EF4-FFF2-40B4-BE49-F238E27FC236}">
                <a16:creationId xmlns:a16="http://schemas.microsoft.com/office/drawing/2014/main" id="{2FE2170D-72D6-48A8-8E9A-BFF3BF03D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49" name="Rectangle 29">
            <a:extLst>
              <a:ext uri="{FF2B5EF4-FFF2-40B4-BE49-F238E27FC236}">
                <a16:creationId xmlns:a16="http://schemas.microsoft.com/office/drawing/2014/main" id="{01D19436-094D-463D-AFEA-870FDBD03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1" name="Isosceles Triangle 1050">
            <a:extLst>
              <a:ext uri="{FF2B5EF4-FFF2-40B4-BE49-F238E27FC236}">
                <a16:creationId xmlns:a16="http://schemas.microsoft.com/office/drawing/2014/main" id="{9A2DE6E0-967C-4C58-8558-EC08F1138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4909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1519-A466-6021-3953-BCFD4645F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>
            <a:normAutofit/>
          </a:bodyPr>
          <a:lstStyle/>
          <a:p>
            <a:r>
              <a:rPr lang="en-US"/>
              <a:t>Concluding Factors</a:t>
            </a:r>
          </a:p>
        </p:txBody>
      </p:sp>
      <p:pic>
        <p:nvPicPr>
          <p:cNvPr id="25" name="Picture 24" descr="Graph on document with pen">
            <a:extLst>
              <a:ext uri="{FF2B5EF4-FFF2-40B4-BE49-F238E27FC236}">
                <a16:creationId xmlns:a16="http://schemas.microsoft.com/office/drawing/2014/main" id="{E05CBB5E-5D4E-AED7-8BDC-F42260395A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3590" r="29870" b="1"/>
          <a:stretch/>
        </p:blipFill>
        <p:spPr>
          <a:xfrm>
            <a:off x="20" y="10"/>
            <a:ext cx="2734036" cy="6876278"/>
          </a:xfrm>
          <a:custGeom>
            <a:avLst/>
            <a:gdLst/>
            <a:ahLst/>
            <a:cxnLst/>
            <a:rect l="l" t="t" r="r" b="b"/>
            <a:pathLst>
              <a:path w="2734056" h="6858000">
                <a:moveTo>
                  <a:pt x="0" y="0"/>
                </a:moveTo>
                <a:lnTo>
                  <a:pt x="1674254" y="0"/>
                </a:lnTo>
                <a:lnTo>
                  <a:pt x="2734056" y="6850199"/>
                </a:lnTo>
                <a:lnTo>
                  <a:pt x="2734056" y="6858000"/>
                </a:lnTo>
                <a:lnTo>
                  <a:pt x="842596" y="6858000"/>
                </a:lnTo>
                <a:lnTo>
                  <a:pt x="0" y="1191846"/>
                </a:lnTo>
                <a:close/>
              </a:path>
            </a:pathLst>
          </a:custGeom>
        </p:spPr>
      </p:pic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518E5A25-92C5-4F27-8E26-0AAAB0CDC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119184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3F168-3946-2C25-2EE4-446E30F2A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047" y="2160589"/>
            <a:ext cx="6487955" cy="3880773"/>
          </a:xfrm>
        </p:spPr>
        <p:txBody>
          <a:bodyPr>
            <a:normAutofit/>
          </a:bodyPr>
          <a:lstStyle/>
          <a:p>
            <a:r>
              <a:rPr lang="en-US" dirty="0"/>
              <a:t>While the Linear Regression model did not hold a low MSE for all datasets, the Unpopular dataset proved to be the most significant within all three that were used. </a:t>
            </a:r>
          </a:p>
          <a:p>
            <a:r>
              <a:rPr lang="en-US" dirty="0"/>
              <a:t>The categories of Danceability and Positiveness contributed to a song’s popularity or lack of popularity, but categories such as </a:t>
            </a:r>
            <a:r>
              <a:rPr lang="en-US" dirty="0" err="1"/>
              <a:t>speechiness</a:t>
            </a:r>
            <a:r>
              <a:rPr lang="en-US" dirty="0"/>
              <a:t>, </a:t>
            </a:r>
            <a:r>
              <a:rPr lang="en-US" dirty="0" err="1"/>
              <a:t>instrumentalness</a:t>
            </a:r>
            <a:r>
              <a:rPr lang="en-US" dirty="0"/>
              <a:t>, and energy also contributed as per the Unpopular dataset. </a:t>
            </a:r>
          </a:p>
        </p:txBody>
      </p:sp>
    </p:spTree>
    <p:extLst>
      <p:ext uri="{BB962C8B-B14F-4D97-AF65-F5344CB8AC3E}">
        <p14:creationId xmlns:p14="http://schemas.microsoft.com/office/powerpoint/2010/main" val="3190150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9A79-9E55-38A4-D046-A4F8E9C34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Spotify’s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00409-1D3E-9C95-0E72-EE3F36DA4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Including the songs on the top 50 for a country or worldwide, Spotify has ten categories that songs are scored into based on their elements.</a:t>
            </a:r>
          </a:p>
          <a:p>
            <a:r>
              <a:rPr lang="en-US" dirty="0"/>
              <a:t>These categories include Danceability, </a:t>
            </a:r>
            <a:r>
              <a:rPr lang="en-US" dirty="0" err="1"/>
              <a:t>Acousticness</a:t>
            </a:r>
            <a:r>
              <a:rPr lang="en-US" dirty="0"/>
              <a:t>, Liveness, Energy, </a:t>
            </a:r>
            <a:r>
              <a:rPr lang="en-US" dirty="0" err="1"/>
              <a:t>Instrumentalness</a:t>
            </a:r>
            <a:r>
              <a:rPr lang="en-US" dirty="0"/>
              <a:t>, Loudness, </a:t>
            </a:r>
            <a:r>
              <a:rPr lang="en-US" dirty="0" err="1"/>
              <a:t>Speechiness</a:t>
            </a:r>
            <a:r>
              <a:rPr lang="en-US" dirty="0"/>
              <a:t>, Tempo, and Positiveness.</a:t>
            </a:r>
          </a:p>
          <a:p>
            <a:r>
              <a:rPr lang="en-US" dirty="0"/>
              <a:t>Looking for factors that share common traits with top songs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5DC9B-8C11-9609-5F1E-8A4E12B160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6" t="30689" r="1724" b="14787"/>
          <a:stretch/>
        </p:blipFill>
        <p:spPr>
          <a:xfrm>
            <a:off x="677334" y="3920359"/>
            <a:ext cx="7136524" cy="264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3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1AE8E-EEB4-54A3-760D-361EC8A7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Used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31905-C3D9-D3D2-4AEA-F744433D6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all datasets from Kaggle, I used:</a:t>
            </a:r>
          </a:p>
          <a:p>
            <a:pPr lvl="1"/>
            <a:r>
              <a:rPr lang="en-US" dirty="0"/>
              <a:t>A dataset reflecting the top 50 musicality songs globally and ranked by country</a:t>
            </a:r>
          </a:p>
          <a:p>
            <a:pPr lvl="1"/>
            <a:r>
              <a:rPr lang="en-US" dirty="0"/>
              <a:t>A dataset reflecting some of the most unpopular songs on Spotify</a:t>
            </a:r>
          </a:p>
          <a:p>
            <a:pPr lvl="1"/>
            <a:r>
              <a:rPr lang="en-US" dirty="0"/>
              <a:t>A dataset with the top 100 songs from Spotify between the years of 2010-2019</a:t>
            </a:r>
          </a:p>
          <a:p>
            <a:r>
              <a:rPr lang="en-US" dirty="0"/>
              <a:t> Data was cleaned by dropping null values and duplicate columns</a:t>
            </a:r>
          </a:p>
          <a:p>
            <a:r>
              <a:rPr lang="en-US" dirty="0"/>
              <a:t>Aiming to build predictive model using three datasets to determine what categories play into popularity compared to unpopularity</a:t>
            </a:r>
          </a:p>
          <a:p>
            <a:r>
              <a:rPr lang="en-US" dirty="0"/>
              <a:t>Predicting categories such as Danceability and Positiveness will factor 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528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4E5BA7-2078-751B-6889-B4957F928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14" y="136525"/>
            <a:ext cx="9452503" cy="1320800"/>
          </a:xfrm>
        </p:spPr>
        <p:txBody>
          <a:bodyPr/>
          <a:lstStyle/>
          <a:p>
            <a:r>
              <a:rPr lang="en-US" dirty="0"/>
              <a:t>Data Visualizations of Distribution for top 50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86A905-2595-AB1E-B863-D6407F5F2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7" y="1254652"/>
            <a:ext cx="6038850" cy="434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9F37D23-A6CA-5FBA-51FF-47C0BF6E2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6" y="1404067"/>
            <a:ext cx="5572123" cy="399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5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3731-543B-584D-883E-E45CA443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for Unpopular Songs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D79514-DBFF-B43B-8113-CACAC6651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1657017"/>
            <a:ext cx="7038975" cy="471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640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CA057-186B-9159-6C4A-690006C8E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and Visualization (Top 50)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B179F-5A2A-C7F0-67FC-974089DB2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Popularity vs. Danceability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0FC021-2399-38D9-9597-6560633CAD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Heatmap with 4 Categories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96D8FDA-237C-F846-10AA-C42254D97B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2741574"/>
            <a:ext cx="4184650" cy="329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D3C3A75-F017-A712-D47A-8A0ED6853882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938" y="2907283"/>
            <a:ext cx="4186237" cy="296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1584BEC-F242-51CE-B0BB-93F999D98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620" y="333255"/>
            <a:ext cx="3752412" cy="187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63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CA057-186B-9159-6C4A-690006C8E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and Visualization (Unpopular)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B179F-5A2A-C7F0-67FC-974089DB29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Energy vs. Danceability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0FC021-2399-38D9-9597-6560633CAD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Heatmap with 4 Categories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96D8FDA-237C-F846-10AA-C42254D97BE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/>
          <a:stretch/>
        </p:blipFill>
        <p:spPr bwMode="auto">
          <a:xfrm>
            <a:off x="676275" y="2741574"/>
            <a:ext cx="4184650" cy="3295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D3C3A75-F017-A712-D47A-8A0ED6853882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/>
          <a:srcRect/>
          <a:stretch/>
        </p:blipFill>
        <p:spPr bwMode="auto">
          <a:xfrm>
            <a:off x="5087938" y="2907283"/>
            <a:ext cx="4186237" cy="296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A98B5F-4BAD-9A05-891D-239396EC92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6" t="47998" r="43509" b="11542"/>
          <a:stretch/>
        </p:blipFill>
        <p:spPr>
          <a:xfrm>
            <a:off x="8374992" y="774500"/>
            <a:ext cx="3139674" cy="156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30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6C16C40-7C29-4ACC-B851-7E08E459B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D733AE-DD5E-4C77-8BCD-72BF12A0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1DE90A4-932E-4370-BA07-30F43254C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19CA4A-B208-452A-8BE4-BC6940D33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B74F8D3E-E618-4DE3-A0CC-B4904BB5D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299DA406-C54B-4E31-867D-FAF8DCE70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A1E16883-5140-47C4-A9AD-AD6598AC3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4CD848DC-8A2A-4093-9BDD-7AF4B6A27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34635A4D-E9CE-4B78-912A-479EA451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D663A5EE-5581-44F3-8F98-688755F63E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B1E84E6A-F5AE-4F4D-98F2-82FE4FC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DDE7DDC9-17D4-4686-833D-48F8733B4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90C1633-4082-6592-1E2A-94C9236CC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Predictive Modeling Challenges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F78469-6521-9B6D-8487-0FF42F6B4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Datasets were unable to be stacked due to varying structure and columns within datasets holding multiple different names</a:t>
            </a:r>
          </a:p>
          <a:p>
            <a:r>
              <a:rPr lang="en-US" dirty="0"/>
              <a:t>Three separate models for datasets</a:t>
            </a:r>
          </a:p>
          <a:p>
            <a:r>
              <a:rPr lang="en-US" dirty="0"/>
              <a:t>Attempting to build with a larger dataset required more computing power</a:t>
            </a:r>
          </a:p>
          <a:p>
            <a:r>
              <a:rPr lang="en-US" dirty="0"/>
              <a:t>MSE were higher than normal for models chosen, however, showed to be the lowest out of all models experimented with</a:t>
            </a:r>
          </a:p>
          <a:p>
            <a:r>
              <a:rPr lang="en-US" dirty="0"/>
              <a:t>Data is only ranked within Spotify’s Categories and not within outside influence and marketing</a:t>
            </a:r>
          </a:p>
          <a:p>
            <a:r>
              <a:rPr lang="en-US" dirty="0"/>
              <a:t>Out of Random Forest Regression, a Neural Network, KNN regression model, and Decision Tree models, Linear Regression showed to hold a lower MSE.</a:t>
            </a:r>
          </a:p>
        </p:txBody>
      </p:sp>
    </p:spTree>
    <p:extLst>
      <p:ext uri="{BB962C8B-B14F-4D97-AF65-F5344CB8AC3E}">
        <p14:creationId xmlns:p14="http://schemas.microsoft.com/office/powerpoint/2010/main" val="845232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56E6A2-4E38-F905-04BB-9937AB46C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/>
              <a:t>Linear Regression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65C5B-FDAE-B192-A522-79AA0E45A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Out of the three models created, the linear regression model for the dataset of Unpopular songs proved to hold the highest accuracy and lowest MSE.</a:t>
            </a:r>
          </a:p>
          <a:p>
            <a:r>
              <a:rPr lang="en-US" dirty="0">
                <a:solidFill>
                  <a:schemeClr val="bg1"/>
                </a:solidFill>
              </a:rPr>
              <a:t>Trained with a size of 0.2, a random state of 42, and 50 estimators. </a:t>
            </a:r>
          </a:p>
          <a:p>
            <a:r>
              <a:rPr lang="en-US" dirty="0">
                <a:solidFill>
                  <a:schemeClr val="bg1"/>
                </a:solidFill>
              </a:rPr>
              <a:t>Predicted using categories of Danceability, Energy, </a:t>
            </a:r>
            <a:r>
              <a:rPr lang="en-US" dirty="0" err="1">
                <a:solidFill>
                  <a:schemeClr val="bg1"/>
                </a:solidFill>
              </a:rPr>
              <a:t>Speechiness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Acousticness</a:t>
            </a:r>
            <a:r>
              <a:rPr lang="en-US" dirty="0">
                <a:solidFill>
                  <a:schemeClr val="bg1"/>
                </a:solidFill>
              </a:rPr>
              <a:t>, Positiveness, liveness, valence, and BPM.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F6A9E40-BFFE-6067-2278-16B54409B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3" t="26578" r="33676" b="13057"/>
          <a:stretch/>
        </p:blipFill>
        <p:spPr>
          <a:xfrm>
            <a:off x="6096001" y="1858568"/>
            <a:ext cx="5143500" cy="3128348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69269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1475</TotalTime>
  <Words>438</Words>
  <Application>Microsoft Macintosh PowerPoint</Application>
  <PresentationFormat>Widescreen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Predicting top Songs within Spotify’s Categories</vt:lpstr>
      <vt:lpstr>Spotify’s Categories</vt:lpstr>
      <vt:lpstr>Datasets Used and Preprocessing</vt:lpstr>
      <vt:lpstr>Data Visualizations of Distribution for top 50</vt:lpstr>
      <vt:lpstr>Data Visualization for Unpopular Songs</vt:lpstr>
      <vt:lpstr>K-Means Clustering and Visualization (Top 50)</vt:lpstr>
      <vt:lpstr>K-Means Clustering and Visualization (Unpopular)</vt:lpstr>
      <vt:lpstr>Predictive Modeling Challenges</vt:lpstr>
      <vt:lpstr>Linear Regression Models</vt:lpstr>
      <vt:lpstr>Concluding Factors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top Songs within Spotify’s Categories</dc:title>
  <dc:creator>Fitzgibbons, Colin S</dc:creator>
  <cp:lastModifiedBy>Fitzgibbons, Colin S</cp:lastModifiedBy>
  <cp:revision>1</cp:revision>
  <dcterms:created xsi:type="dcterms:W3CDTF">2024-03-06T04:43:05Z</dcterms:created>
  <dcterms:modified xsi:type="dcterms:W3CDTF">2024-03-07T05:18:13Z</dcterms:modified>
</cp:coreProperties>
</file>